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7.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32.xml" ContentType="application/vnd.openxmlformats-officedocument.presentationml.slideLayout+xml"/>
  <Override PartName="/ppt/slideLayouts/slideLayout17.xml" ContentType="application/vnd.openxmlformats-officedocument.presentationml.slideLayout+xml"/>
  <Override PartName="/ppt/slideLayouts/slideLayout30.xml" ContentType="application/vnd.openxmlformats-officedocument.presentationml.slideLayout+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31.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4.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2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p:blipFill>
        <p:spPr>
          <a:xfrm>
            <a:off x="2292480" y="1768680"/>
            <a:ext cx="5494680" cy="4384080"/>
          </a:xfrm>
          <a:prstGeom prst="rect">
            <a:avLst/>
          </a:prstGeom>
          <a:ln>
            <a:noFill/>
          </a:ln>
        </p:spPr>
      </p:pic>
      <p:pic>
        <p:nvPicPr>
          <p:cNvPr id="71" name="" descr=""/>
          <p:cNvPicPr/>
          <p:nvPr/>
        </p:nvPicPr>
        <p:blipFill>
          <a:blip r:embed="rId3"/>
          <a:stretch/>
        </p:blipFill>
        <p:spPr>
          <a:xfrm>
            <a:off x="2292480" y="1768680"/>
            <a:ext cx="5494680" cy="43840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5"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9"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0"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85"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86"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0"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4"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6"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97"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9"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00"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01"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02"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04"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05"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06" name="" descr=""/>
          <p:cNvPicPr/>
          <p:nvPr/>
        </p:nvPicPr>
        <p:blipFill>
          <a:blip r:embed="rId2"/>
          <a:stretch/>
        </p:blipFill>
        <p:spPr>
          <a:xfrm>
            <a:off x="2292480" y="1768680"/>
            <a:ext cx="5494680" cy="4384080"/>
          </a:xfrm>
          <a:prstGeom prst="rect">
            <a:avLst/>
          </a:prstGeom>
          <a:ln>
            <a:noFill/>
          </a:ln>
        </p:spPr>
      </p:pic>
      <p:pic>
        <p:nvPicPr>
          <p:cNvPr id="107" name="" descr=""/>
          <p:cNvPicPr/>
          <p:nvPr/>
        </p:nvPicPr>
        <p:blipFill>
          <a:blip r:embed="rId3"/>
          <a:stretch/>
        </p:blipFill>
        <p:spPr>
          <a:xfrm>
            <a:off x="2292480" y="1768680"/>
            <a:ext cx="5494680" cy="43840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タイトルテキストの書式を編集するにはクリックします。</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アウトラインテキストの書式を編集するにはクリックします。</a:t>
            </a:r>
            <a:endParaRPr/>
          </a:p>
          <a:p>
            <a:pPr lvl="1">
              <a:buSzPct val="75000"/>
              <a:buFont typeface="StarSymbol"/>
              <a:buChar char=""/>
            </a:pPr>
            <a:r>
              <a:rPr lang="en-US" sz="2800">
                <a:latin typeface="Arial"/>
              </a:rPr>
              <a:t>2</a:t>
            </a:r>
            <a:r>
              <a:rPr lang="en-US" sz="2800">
                <a:latin typeface="Arial"/>
              </a:rPr>
              <a:t>レベル目のアウトライン</a:t>
            </a:r>
            <a:endParaRPr/>
          </a:p>
          <a:p>
            <a:pPr lvl="2">
              <a:buSzPct val="45000"/>
              <a:buFont typeface="StarSymbol"/>
              <a:buChar char=""/>
            </a:pPr>
            <a:r>
              <a:rPr lang="en-US" sz="2400">
                <a:latin typeface="Arial"/>
              </a:rPr>
              <a:t>3</a:t>
            </a:r>
            <a:r>
              <a:rPr lang="en-US" sz="2400">
                <a:latin typeface="Arial"/>
              </a:rPr>
              <a:t>レベル目のアウトライン</a:t>
            </a:r>
            <a:endParaRPr/>
          </a:p>
          <a:p>
            <a:pPr lvl="3">
              <a:buSzPct val="75000"/>
              <a:buFont typeface="StarSymbol"/>
              <a:buChar char=""/>
            </a:pPr>
            <a:r>
              <a:rPr lang="en-US" sz="2000">
                <a:latin typeface="Arial"/>
              </a:rPr>
              <a:t>4</a:t>
            </a:r>
            <a:r>
              <a:rPr lang="en-US" sz="2000">
                <a:latin typeface="Arial"/>
              </a:rPr>
              <a:t>レベル目のアウトライン</a:t>
            </a:r>
            <a:endParaRPr/>
          </a:p>
          <a:p>
            <a:pPr lvl="4">
              <a:buSzPct val="45000"/>
              <a:buFont typeface="StarSymbol"/>
              <a:buChar char=""/>
            </a:pPr>
            <a:r>
              <a:rPr lang="en-US" sz="2000">
                <a:latin typeface="Arial"/>
              </a:rPr>
              <a:t>5</a:t>
            </a:r>
            <a:r>
              <a:rPr lang="en-US" sz="2000">
                <a:latin typeface="Arial"/>
              </a:rPr>
              <a:t>レベル目のアウトライン</a:t>
            </a:r>
            <a:endParaRPr/>
          </a:p>
          <a:p>
            <a:pPr lvl="5">
              <a:buSzPct val="45000"/>
              <a:buFont typeface="StarSymbol"/>
              <a:buChar char=""/>
            </a:pPr>
            <a:r>
              <a:rPr lang="en-US" sz="2000">
                <a:latin typeface="Arial"/>
              </a:rPr>
              <a:t>6</a:t>
            </a:r>
            <a:r>
              <a:rPr lang="en-US" sz="2000">
                <a:latin typeface="Arial"/>
              </a:rPr>
              <a:t>レベル目のアウトライン</a:t>
            </a:r>
            <a:endParaRPr/>
          </a:p>
          <a:p>
            <a:pPr lvl="6">
              <a:buSzPct val="45000"/>
              <a:buFont typeface="StarSymbol"/>
              <a:buChar char=""/>
            </a:pPr>
            <a:r>
              <a:rPr lang="en-US" sz="2000">
                <a:latin typeface="Arial"/>
              </a:rPr>
              <a:t>7</a:t>
            </a:r>
            <a:r>
              <a:rPr lang="en-US" sz="2000">
                <a:latin typeface="Arial"/>
              </a:rPr>
              <a:t>レベル目のアウトライン</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0920" cy="1261440"/>
          </a:xfrm>
          <a:prstGeom prst="rect">
            <a:avLst/>
          </a:prstGeom>
        </p:spPr>
        <p:txBody>
          <a:bodyPr lIns="0" rIns="0" tIns="0" bIns="0" anchor="ctr"/>
          <a:p>
            <a:pPr algn="ctr"/>
            <a:endParaRPr/>
          </a:p>
        </p:txBody>
      </p:sp>
      <p:sp>
        <p:nvSpPr>
          <p:cNvPr id="37" name="PlaceHolder 2"/>
          <p:cNvSpPr>
            <a:spLocks noGrp="1"/>
          </p:cNvSpPr>
          <p:nvPr>
            <p:ph type="body"/>
          </p:nvPr>
        </p:nvSpPr>
        <p:spPr>
          <a:xfrm>
            <a:off x="504000" y="1769040"/>
            <a:ext cx="9070920" cy="4383720"/>
          </a:xfrm>
          <a:prstGeom prst="rect">
            <a:avLst/>
          </a:prstGeom>
        </p:spPr>
        <p:txBody>
          <a:bodyPr lIns="0" rIns="0" tIns="0" bIns="0"/>
          <a:p>
            <a:pPr>
              <a:buSzPct val="45000"/>
              <a:buFont typeface="StarSymbol"/>
              <a:buChar char=""/>
            </a:pPr>
            <a:r>
              <a:rPr lang="en-US">
                <a:latin typeface="Arial"/>
              </a:rPr>
              <a:t>アウトラインテキストの書式を編集するにはクリックします。</a:t>
            </a:r>
            <a:endParaRPr/>
          </a:p>
          <a:p>
            <a:pPr lvl="1">
              <a:buSzPct val="75000"/>
              <a:buFont typeface="StarSymbol"/>
              <a:buChar char=""/>
            </a:pPr>
            <a:r>
              <a:rPr lang="en-US">
                <a:latin typeface="Arial"/>
              </a:rPr>
              <a:t>2</a:t>
            </a:r>
            <a:r>
              <a:rPr lang="en-US">
                <a:latin typeface="Arial"/>
              </a:rPr>
              <a:t>レベル目のアウトライン</a:t>
            </a:r>
            <a:endParaRPr/>
          </a:p>
          <a:p>
            <a:pPr lvl="2">
              <a:buSzPct val="45000"/>
              <a:buFont typeface="StarSymbol"/>
              <a:buChar char=""/>
            </a:pPr>
            <a:r>
              <a:rPr lang="en-US">
                <a:latin typeface="Arial"/>
              </a:rPr>
              <a:t>3</a:t>
            </a:r>
            <a:r>
              <a:rPr lang="en-US">
                <a:latin typeface="Arial"/>
              </a:rPr>
              <a:t>レベル目のアウトライン</a:t>
            </a:r>
            <a:endParaRPr/>
          </a:p>
          <a:p>
            <a:pPr lvl="3">
              <a:buSzPct val="75000"/>
              <a:buFont typeface="StarSymbol"/>
              <a:buChar char=""/>
            </a:pPr>
            <a:r>
              <a:rPr lang="en-US">
                <a:latin typeface="Arial"/>
              </a:rPr>
              <a:t>4</a:t>
            </a:r>
            <a:r>
              <a:rPr lang="en-US">
                <a:latin typeface="Arial"/>
              </a:rPr>
              <a:t>レベル目のアウトライン</a:t>
            </a:r>
            <a:endParaRPr/>
          </a:p>
          <a:p>
            <a:pPr lvl="4">
              <a:buSzPct val="45000"/>
              <a:buFont typeface="StarSymbol"/>
              <a:buChar char=""/>
            </a:pPr>
            <a:r>
              <a:rPr lang="en-US">
                <a:latin typeface="Arial"/>
              </a:rPr>
              <a:t>5</a:t>
            </a:r>
            <a:r>
              <a:rPr lang="en-US">
                <a:latin typeface="Arial"/>
              </a:rPr>
              <a:t>レベル目のアウトライン</a:t>
            </a:r>
            <a:endParaRPr/>
          </a:p>
          <a:p>
            <a:pPr lvl="5">
              <a:buSzPct val="45000"/>
              <a:buFont typeface="StarSymbol"/>
              <a:buChar char=""/>
            </a:pPr>
            <a:r>
              <a:rPr lang="en-US">
                <a:latin typeface="Arial"/>
              </a:rPr>
              <a:t>6</a:t>
            </a:r>
            <a:r>
              <a:rPr lang="en-US">
                <a:latin typeface="Arial"/>
              </a:rPr>
              <a:t>レベル目のアウトライン</a:t>
            </a:r>
            <a:endParaRPr/>
          </a:p>
          <a:p>
            <a:pPr lvl="6">
              <a:buSzPct val="45000"/>
              <a:buFont typeface="StarSymbol"/>
              <a:buChar char=""/>
            </a:pPr>
            <a:r>
              <a:rPr lang="en-US">
                <a:latin typeface="Arial"/>
              </a:rPr>
              <a:t>7</a:t>
            </a:r>
            <a:r>
              <a:rPr lang="en-US">
                <a:latin typeface="Arial"/>
              </a:rPr>
              <a:t>レベル目のアウトライン</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タイトルテキストの書式を編集するにはクリックします。</a:t>
            </a:r>
            <a:endParaRPr/>
          </a:p>
        </p:txBody>
      </p:sp>
      <p:sp>
        <p:nvSpPr>
          <p:cNvPr id="73"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アウトラインテキストの書式を編集するにはクリックします。</a:t>
            </a:r>
            <a:endParaRPr/>
          </a:p>
          <a:p>
            <a:pPr lvl="1">
              <a:buSzPct val="75000"/>
              <a:buFont typeface="StarSymbol"/>
              <a:buChar char=""/>
            </a:pPr>
            <a:r>
              <a:rPr lang="en-US" sz="2800">
                <a:latin typeface="Arial"/>
              </a:rPr>
              <a:t>2</a:t>
            </a:r>
            <a:r>
              <a:rPr lang="en-US" sz="2800">
                <a:latin typeface="Arial"/>
              </a:rPr>
              <a:t>レベル目のアウトライン</a:t>
            </a:r>
            <a:endParaRPr/>
          </a:p>
          <a:p>
            <a:pPr lvl="2">
              <a:buSzPct val="45000"/>
              <a:buFont typeface="StarSymbol"/>
              <a:buChar char=""/>
            </a:pPr>
            <a:r>
              <a:rPr lang="en-US" sz="2400">
                <a:latin typeface="Arial"/>
              </a:rPr>
              <a:t>3</a:t>
            </a:r>
            <a:r>
              <a:rPr lang="en-US" sz="2400">
                <a:latin typeface="Arial"/>
              </a:rPr>
              <a:t>レベル目のアウトライン</a:t>
            </a:r>
            <a:endParaRPr/>
          </a:p>
          <a:p>
            <a:pPr lvl="3">
              <a:buSzPct val="75000"/>
              <a:buFont typeface="StarSymbol"/>
              <a:buChar char=""/>
            </a:pPr>
            <a:r>
              <a:rPr lang="en-US" sz="2000">
                <a:latin typeface="Arial"/>
              </a:rPr>
              <a:t>4</a:t>
            </a:r>
            <a:r>
              <a:rPr lang="en-US" sz="2000">
                <a:latin typeface="Arial"/>
              </a:rPr>
              <a:t>レベル目のアウトライン</a:t>
            </a:r>
            <a:endParaRPr/>
          </a:p>
          <a:p>
            <a:pPr lvl="4">
              <a:buSzPct val="45000"/>
              <a:buFont typeface="StarSymbol"/>
              <a:buChar char=""/>
            </a:pPr>
            <a:r>
              <a:rPr lang="en-US" sz="2000">
                <a:latin typeface="Arial"/>
              </a:rPr>
              <a:t>5</a:t>
            </a:r>
            <a:r>
              <a:rPr lang="en-US" sz="2000">
                <a:latin typeface="Arial"/>
              </a:rPr>
              <a:t>レベル目のアウトライン</a:t>
            </a:r>
            <a:endParaRPr/>
          </a:p>
          <a:p>
            <a:pPr lvl="5">
              <a:buSzPct val="45000"/>
              <a:buFont typeface="StarSymbol"/>
              <a:buChar char=""/>
            </a:pPr>
            <a:r>
              <a:rPr lang="en-US" sz="2000">
                <a:latin typeface="Arial"/>
              </a:rPr>
              <a:t>6</a:t>
            </a:r>
            <a:r>
              <a:rPr lang="en-US" sz="2000">
                <a:latin typeface="Arial"/>
              </a:rPr>
              <a:t>レベル目のアウトライン</a:t>
            </a:r>
            <a:endParaRPr/>
          </a:p>
          <a:p>
            <a:pPr lvl="6">
              <a:buSzPct val="45000"/>
              <a:buFont typeface="StarSymbol"/>
              <a:buChar char=""/>
            </a:pPr>
            <a:r>
              <a:rPr lang="en-US" sz="2000">
                <a:latin typeface="Arial"/>
              </a:rPr>
              <a:t>7</a:t>
            </a:r>
            <a:r>
              <a:rPr lang="en-US" sz="2000">
                <a:latin typeface="Arial"/>
              </a:rPr>
              <a:t>レベル目のアウトライン</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504000" y="301320"/>
            <a:ext cx="9070920" cy="5851080"/>
          </a:xfrm>
          <a:prstGeom prst="rect">
            <a:avLst/>
          </a:prstGeom>
          <a:noFill/>
          <a:ln>
            <a:noFill/>
          </a:ln>
        </p:spPr>
        <p:style>
          <a:lnRef idx="0"/>
          <a:fillRef idx="0"/>
          <a:effectRef idx="0"/>
          <a:fontRef idx="minor"/>
        </p:style>
        <p:txBody>
          <a:bodyPr lIns="0" rIns="0" tIns="0" bIns="0" anchor="ctr"/>
          <a:p>
            <a:r>
              <a:rPr lang="en-US" sz="3200" strike="noStrike">
                <a:solidFill>
                  <a:srgbClr val="000000"/>
                </a:solidFill>
                <a:latin typeface="Arial"/>
                <a:ea typeface="DejaVu Sans"/>
              </a:rPr>
              <a:t>	</a:t>
            </a:r>
            <a:r>
              <a:rPr lang="en-US" sz="3200" strike="noStrike">
                <a:solidFill>
                  <a:srgbClr val="000000"/>
                </a:solidFill>
                <a:latin typeface="Arial"/>
                <a:ea typeface="DejaVu Sans"/>
              </a:rPr>
              <a:t>	</a:t>
            </a:r>
            <a:r>
              <a:rPr lang="en-US" sz="3200" strike="noStrike">
                <a:solidFill>
                  <a:srgbClr val="000000"/>
                </a:solidFill>
                <a:latin typeface="Arial"/>
                <a:ea typeface="DejaVu Sans"/>
              </a:rPr>
              <a:t>	</a:t>
            </a:r>
            <a:r>
              <a:rPr lang="en-US" sz="3200" strike="noStrike">
                <a:solidFill>
                  <a:srgbClr val="000000"/>
                </a:solidFill>
                <a:latin typeface="Arial"/>
                <a:ea typeface="DejaVu Sans"/>
              </a:rPr>
              <a:t>	</a:t>
            </a:r>
            <a:r>
              <a:rPr lang="en-US" sz="3200" strike="noStrike">
                <a:solidFill>
                  <a:srgbClr val="000000"/>
                </a:solidFill>
                <a:latin typeface="Arial"/>
                <a:ea typeface="DejaVu Sans"/>
              </a:rPr>
              <a:t>	</a:t>
            </a:r>
            <a:r>
              <a:rPr lang="en-US" sz="3200" strike="noStrike">
                <a:solidFill>
                  <a:srgbClr val="000000"/>
                </a:solidFill>
                <a:latin typeface="Arial"/>
                <a:ea typeface="DejaVu Sans"/>
              </a:rPr>
              <a:t>KANGAROO  METHOD</a:t>
            </a:r>
            <a:r>
              <a:rPr lang="en-US" sz="3200" strike="noStrike">
                <a:solidFill>
                  <a:srgbClr val="000000"/>
                </a:solidFill>
                <a:latin typeface="Arial"/>
                <a:ea typeface="DejaVu Sans"/>
              </a:rPr>
              <a:t>の紹介</a:t>
            </a:r>
            <a:endParaRPr/>
          </a:p>
          <a:p>
            <a:pPr algn="ctr">
              <a:lnSpc>
                <a:spcPct val="100000"/>
              </a:lnSpc>
            </a:pPr>
            <a:endParaRPr/>
          </a:p>
          <a:p>
            <a:pPr algn="ctr">
              <a:lnSpc>
                <a:spcPct val="100000"/>
              </a:lnSpc>
            </a:pPr>
            <a:r>
              <a:rPr lang="en-US" sz="3200" strike="noStrike">
                <a:solidFill>
                  <a:srgbClr val="000000"/>
                </a:solidFill>
                <a:latin typeface="Arial"/>
                <a:ea typeface="DejaVu Sans"/>
              </a:rPr>
              <a:t>スモモンガー</a:t>
            </a:r>
            <a:endParaRPr/>
          </a:p>
          <a:p>
            <a:pPr algn="ct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とは</a:t>
            </a:r>
            <a:endParaRPr/>
          </a:p>
        </p:txBody>
      </p:sp>
      <p:sp>
        <p:nvSpPr>
          <p:cNvPr id="110" name="CustomShape 2"/>
          <p:cNvSpPr/>
          <p:nvPr/>
        </p:nvSpPr>
        <p:spPr>
          <a:xfrm>
            <a:off x="504000" y="1553040"/>
            <a:ext cx="9070920" cy="1254240"/>
          </a:xfrm>
          <a:prstGeom prst="rect">
            <a:avLst/>
          </a:prstGeom>
          <a:noFill/>
          <a:ln>
            <a:noFill/>
          </a:ln>
        </p:spPr>
        <p:style>
          <a:lnRef idx="0"/>
          <a:fillRef idx="0"/>
          <a:effectRef idx="0"/>
          <a:fontRef idx="minor"/>
        </p:style>
        <p:txBody>
          <a:bodyPr lIns="0" rIns="0" tIns="0" bIns="0" anchor="ctr"/>
          <a:p>
            <a:pPr algn="ctr">
              <a:lnSpc>
                <a:spcPct val="100000"/>
              </a:lnSpc>
            </a:pPr>
            <a:r>
              <a:rPr lang="en-US" sz="3200" strike="noStrike">
                <a:solidFill>
                  <a:srgbClr val="000000"/>
                </a:solidFill>
                <a:latin typeface="Arial"/>
                <a:ea typeface="DejaVu Sans"/>
              </a:rPr>
              <a:t>データの探索に用いることが効率的なアルゴリズムです。</a:t>
            </a:r>
            <a:endParaRPr/>
          </a:p>
        </p:txBody>
      </p:sp>
      <p:sp>
        <p:nvSpPr>
          <p:cNvPr id="111" name="CustomShape 3"/>
          <p:cNvSpPr/>
          <p:nvPr/>
        </p:nvSpPr>
        <p:spPr>
          <a:xfrm>
            <a:off x="648000" y="2736000"/>
            <a:ext cx="8423280" cy="1315440"/>
          </a:xfrm>
          <a:prstGeom prst="rect">
            <a:avLst/>
          </a:prstGeom>
          <a:noFill/>
          <a:ln>
            <a:noFill/>
          </a:ln>
        </p:spPr>
        <p:style>
          <a:lnRef idx="0"/>
          <a:fillRef idx="0"/>
          <a:effectRef idx="0"/>
          <a:fontRef idx="minor"/>
        </p:style>
        <p:txBody>
          <a:bodyPr lIns="90000" rIns="90000" tIns="45000" bIns="45000"/>
          <a:p>
            <a:r>
              <a:rPr lang="en-US" sz="3200" strike="noStrike">
                <a:solidFill>
                  <a:srgbClr val="000000"/>
                </a:solidFill>
                <a:latin typeface="Arial"/>
                <a:ea typeface="DejaVu Sans"/>
              </a:rPr>
              <a:t>目的のキーと探索中のノードのキーとの差を隣接するノードのキーの差の最大値で割ることで次進むの探索点を求めます</a:t>
            </a:r>
            <a:endParaRPr/>
          </a:p>
        </p:txBody>
      </p:sp>
      <p:sp>
        <p:nvSpPr>
          <p:cNvPr id="112" name="CustomShape 4"/>
          <p:cNvSpPr/>
          <p:nvPr/>
        </p:nvSpPr>
        <p:spPr>
          <a:xfrm>
            <a:off x="597240" y="4287240"/>
            <a:ext cx="9446040" cy="1724040"/>
          </a:xfrm>
          <a:prstGeom prst="rect">
            <a:avLst/>
          </a:prstGeom>
          <a:noFill/>
          <a:ln>
            <a:noFill/>
          </a:ln>
        </p:spPr>
        <p:style>
          <a:lnRef idx="0"/>
          <a:fillRef idx="0"/>
          <a:effectRef idx="0"/>
          <a:fontRef idx="minor"/>
        </p:style>
        <p:txBody>
          <a:bodyPr lIns="90000" rIns="90000" tIns="45000" bIns="45000"/>
          <a:p>
            <a:r>
              <a:rPr lang="en-US" sz="3200" strike="noStrike">
                <a:solidFill>
                  <a:srgbClr val="000000"/>
                </a:solidFill>
                <a:latin typeface="Arial"/>
                <a:ea typeface="DejaVu Sans"/>
              </a:rPr>
              <a:t>探索の効率は扱うデータの性質によりますが、ソートされていてノードのキーの差が一様離散分布にしたがっていればバイナリサーチとほぼ同等の効率でサーチできます</a:t>
            </a:r>
            <a:endParaRPr/>
          </a:p>
        </p:txBody>
      </p:sp>
      <p:sp>
        <p:nvSpPr>
          <p:cNvPr id="113" name="CustomShape 5"/>
          <p:cNvSpPr/>
          <p:nvPr/>
        </p:nvSpPr>
        <p:spPr>
          <a:xfrm>
            <a:off x="747000" y="6148440"/>
            <a:ext cx="9332280" cy="906840"/>
          </a:xfrm>
          <a:prstGeom prst="rect">
            <a:avLst/>
          </a:prstGeom>
          <a:noFill/>
          <a:ln>
            <a:noFill/>
          </a:ln>
        </p:spPr>
        <p:style>
          <a:lnRef idx="0"/>
          <a:fillRef idx="0"/>
          <a:effectRef idx="0"/>
          <a:fontRef idx="minor"/>
        </p:style>
        <p:txBody>
          <a:bodyPr lIns="90000" rIns="90000" tIns="45000" bIns="45000"/>
          <a:p>
            <a:r>
              <a:rPr lang="en-US" sz="3200" strike="noStrike">
                <a:solidFill>
                  <a:srgbClr val="000000"/>
                </a:solidFill>
                <a:latin typeface="Arial"/>
                <a:ea typeface="DejaVu Sans"/>
              </a:rPr>
              <a:t>また、データは”整っている”必要がありますが必ずしもソートされている必要はありません</a:t>
            </a:r>
            <a:endParaRPr/>
          </a:p>
        </p:txBody>
      </p:sp>
    </p:spTree>
  </p:cSld>
  <p:timing>
    <p:tnLst>
      <p:par>
        <p:cTn id="3" dur="indefinite" restart="never" nodeType="tmRoot">
          <p:childTnLst>
            <p:seq>
              <p:cTn id="4" nodeType="mainSeq">
                <p:childTnLst>
                  <p:par>
                    <p:cTn id="5" fill="freeze">
                      <p:stCondLst>
                        <p:cond delay="indefinite"/>
                      </p:stCondLst>
                      <p:childTnLst>
                        <p:par>
                          <p:cTn id="6" fill="freeze">
                            <p:stCondLst>
                              <p:cond delay="0"/>
                            </p:stCondLst>
                            <p:childTnLst>
                              <p:par>
                                <p:cTn id="7" nodeType="clickEffect" fill="hold" presetClass="entr" presetID="2" presetSubtype="4">
                                  <p:stCondLst>
                                    <p:cond delay="0"/>
                                  </p:stCondLst>
                                  <p:childTnLst>
                                    <p:set>
                                      <p:cBhvr>
                                        <p:cTn id="8" dur="1" fill="hold">
                                          <p:stCondLst>
                                            <p:cond delay="0"/>
                                          </p:stCondLst>
                                        </p:cTn>
                                        <p:tgtEl>
                                          <p:spTgt spid="110"/>
                                        </p:tgtEl>
                                        <p:attrNameLst>
                                          <p:attrName>style.visibility</p:attrName>
                                        </p:attrNameLst>
                                      </p:cBhvr>
                                      <p:to>
                                        <p:strVal val="visible"/>
                                      </p:to>
                                    </p:set>
                                    <p:anim calcmode="lin" valueType="num">
                                      <p:cBhvr additive="repl">
                                        <p:cTn id="9" dur="500" fill="hold"/>
                                        <p:tgtEl>
                                          <p:spTgt spid="110"/>
                                        </p:tgtEl>
                                        <p:attrNameLst>
                                          <p:attrName>ppt_x</p:attrName>
                                        </p:attrNameLst>
                                      </p:cBhvr>
                                      <p:tavLst>
                                        <p:tav tm="0">
                                          <p:val>
                                            <p:strVal val="#ppt_x"/>
                                          </p:val>
                                        </p:tav>
                                        <p:tav tm="100000">
                                          <p:val>
                                            <p:strVal val="#ppt_x"/>
                                          </p:val>
                                        </p:tav>
                                      </p:tavLst>
                                    </p:anim>
                                    <p:anim calcmode="lin" valueType="num">
                                      <p:cBhvr additive="repl">
                                        <p:cTn id="10"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11" fill="freeze">
                      <p:stCondLst>
                        <p:cond delay="indefinite"/>
                      </p:stCondLst>
                      <p:childTnLst>
                        <p:par>
                          <p:cTn id="12" fill="freeze">
                            <p:stCondLst>
                              <p:cond delay="0"/>
                            </p:stCondLst>
                            <p:childTnLst>
                              <p:par>
                                <p:cTn id="13" nodeType="clickEffect" fill="hold" presetClass="entr" presetID="2" presetSubtype="4">
                                  <p:stCondLst>
                                    <p:cond delay="0"/>
                                  </p:stCondLst>
                                  <p:childTnLst>
                                    <p:set>
                                      <p:cBhvr>
                                        <p:cTn id="14" dur="1" fill="hold">
                                          <p:stCondLst>
                                            <p:cond delay="0"/>
                                          </p:stCondLst>
                                        </p:cTn>
                                        <p:tgtEl>
                                          <p:spTgt spid="111">
                                            <p:txEl>
                                              <p:pRg st="0" end="55"/>
                                            </p:txEl>
                                          </p:spTgt>
                                        </p:tgtEl>
                                        <p:attrNameLst>
                                          <p:attrName>style.visibility</p:attrName>
                                        </p:attrNameLst>
                                      </p:cBhvr>
                                      <p:to>
                                        <p:strVal val="visible"/>
                                      </p:to>
                                    </p:set>
                                    <p:anim calcmode="lin" valueType="num">
                                      <p:cBhvr additive="repl">
                                        <p:cTn id="15" dur="500" fill="hold"/>
                                        <p:tgtEl>
                                          <p:spTgt spid="111">
                                            <p:txEl>
                                              <p:pRg st="0" end="55"/>
                                            </p:txEl>
                                          </p:spTgt>
                                        </p:tgtEl>
                                        <p:attrNameLst>
                                          <p:attrName>ppt_x</p:attrName>
                                        </p:attrNameLst>
                                      </p:cBhvr>
                                      <p:tavLst>
                                        <p:tav tm="0">
                                          <p:val>
                                            <p:strVal val="#ppt_x"/>
                                          </p:val>
                                        </p:tav>
                                        <p:tav tm="100000">
                                          <p:val>
                                            <p:strVal val="#ppt_x"/>
                                          </p:val>
                                        </p:tav>
                                      </p:tavLst>
                                    </p:anim>
                                    <p:anim calcmode="lin" valueType="num">
                                      <p:cBhvr additive="repl">
                                        <p:cTn id="16" dur="500" fill="hold"/>
                                        <p:tgtEl>
                                          <p:spTgt spid="111">
                                            <p:txEl>
                                              <p:pRg st="0" end="55"/>
                                            </p:txEl>
                                          </p:spTgt>
                                        </p:tgtEl>
                                        <p:attrNameLst>
                                          <p:attrName>ppt_y</p:attrName>
                                        </p:attrNameLst>
                                      </p:cBhvr>
                                      <p:tavLst>
                                        <p:tav tm="0">
                                          <p:val>
                                            <p:strVal val="1+#ppt_h/2"/>
                                          </p:val>
                                        </p:tav>
                                        <p:tav tm="100000">
                                          <p:val>
                                            <p:strVal val="#ppt_y"/>
                                          </p:val>
                                        </p:tav>
                                      </p:tavLst>
                                    </p:anim>
                                  </p:childTnLst>
                                </p:cTn>
                              </p:par>
                            </p:childTnLst>
                          </p:cTn>
                        </p:par>
                      </p:childTnLst>
                    </p:cTn>
                  </p:par>
                  <p:par>
                    <p:cTn id="17" fill="freeze">
                      <p:stCondLst>
                        <p:cond delay="indefinite"/>
                      </p:stCondLst>
                      <p:childTnLst>
                        <p:par>
                          <p:cTn id="18" fill="freeze">
                            <p:stCondLst>
                              <p:cond delay="0"/>
                            </p:stCondLst>
                            <p:childTnLst>
                              <p:par>
                                <p:cTn id="19" nodeType="clickEffect" fill="hold" presetClass="entr" presetID="2" presetSubtype="4">
                                  <p:stCondLst>
                                    <p:cond delay="0"/>
                                  </p:stCondLst>
                                  <p:childTnLst>
                                    <p:set>
                                      <p:cBhvr>
                                        <p:cTn id="20" dur="1" fill="hold">
                                          <p:stCondLst>
                                            <p:cond delay="0"/>
                                          </p:stCondLst>
                                        </p:cTn>
                                        <p:tgtEl>
                                          <p:spTgt spid="112">
                                            <p:txEl>
                                              <p:pRg st="0" end="77"/>
                                            </p:txEl>
                                          </p:spTgt>
                                        </p:tgtEl>
                                        <p:attrNameLst>
                                          <p:attrName>style.visibility</p:attrName>
                                        </p:attrNameLst>
                                      </p:cBhvr>
                                      <p:to>
                                        <p:strVal val="visible"/>
                                      </p:to>
                                    </p:set>
                                    <p:anim calcmode="lin" valueType="num">
                                      <p:cBhvr additive="repl">
                                        <p:cTn id="21" dur="500" fill="hold"/>
                                        <p:tgtEl>
                                          <p:spTgt spid="112">
                                            <p:txEl>
                                              <p:pRg st="0" end="77"/>
                                            </p:txEl>
                                          </p:spTgt>
                                        </p:tgtEl>
                                        <p:attrNameLst>
                                          <p:attrName>ppt_x</p:attrName>
                                        </p:attrNameLst>
                                      </p:cBhvr>
                                      <p:tavLst>
                                        <p:tav tm="0">
                                          <p:val>
                                            <p:strVal val="#ppt_x"/>
                                          </p:val>
                                        </p:tav>
                                        <p:tav tm="100000">
                                          <p:val>
                                            <p:strVal val="#ppt_x"/>
                                          </p:val>
                                        </p:tav>
                                      </p:tavLst>
                                    </p:anim>
                                    <p:anim calcmode="lin" valueType="num">
                                      <p:cBhvr additive="repl">
                                        <p:cTn id="22" dur="500" fill="hold"/>
                                        <p:tgtEl>
                                          <p:spTgt spid="112">
                                            <p:txEl>
                                              <p:pRg st="0" end="77"/>
                                            </p:txEl>
                                          </p:spTgt>
                                        </p:tgtEl>
                                        <p:attrNameLst>
                                          <p:attrName>ppt_y</p:attrName>
                                        </p:attrNameLst>
                                      </p:cBhvr>
                                      <p:tavLst>
                                        <p:tav tm="0">
                                          <p:val>
                                            <p:strVal val="1+#ppt_h/2"/>
                                          </p:val>
                                        </p:tav>
                                        <p:tav tm="100000">
                                          <p:val>
                                            <p:strVal val="#ppt_y"/>
                                          </p:val>
                                        </p:tav>
                                      </p:tavLst>
                                    </p:anim>
                                  </p:childTnLst>
                                </p:cTn>
                              </p:par>
                            </p:childTnLst>
                          </p:cTn>
                        </p:par>
                      </p:childTnLst>
                    </p:cTn>
                  </p:par>
                  <p:par>
                    <p:cTn id="23" fill="freeze">
                      <p:stCondLst>
                        <p:cond delay="indefinite"/>
                      </p:stCondLst>
                      <p:childTnLst>
                        <p:par>
                          <p:cTn id="24" fill="freeze">
                            <p:stCondLst>
                              <p:cond delay="0"/>
                            </p:stCondLst>
                            <p:childTnLst>
                              <p:par>
                                <p:cTn id="25" nodeType="clickEffect" fill="hold" presetClass="entr" presetID="2" presetSubtype="4">
                                  <p:stCondLst>
                                    <p:cond delay="0"/>
                                  </p:stCondLst>
                                  <p:childTnLst>
                                    <p:set>
                                      <p:cBhvr>
                                        <p:cTn id="26" dur="1" fill="hold">
                                          <p:stCondLst>
                                            <p:cond delay="0"/>
                                          </p:stCondLst>
                                        </p:cTn>
                                        <p:tgtEl>
                                          <p:spTgt spid="113">
                                            <p:txEl>
                                              <p:pRg st="0" end="43"/>
                                            </p:txEl>
                                          </p:spTgt>
                                        </p:tgtEl>
                                        <p:attrNameLst>
                                          <p:attrName>style.visibility</p:attrName>
                                        </p:attrNameLst>
                                      </p:cBhvr>
                                      <p:to>
                                        <p:strVal val="visible"/>
                                      </p:to>
                                    </p:set>
                                    <p:anim calcmode="lin" valueType="num">
                                      <p:cBhvr additive="repl">
                                        <p:cTn id="27" dur="500" fill="hold"/>
                                        <p:tgtEl>
                                          <p:spTgt spid="113">
                                            <p:txEl>
                                              <p:pRg st="0" end="43"/>
                                            </p:txEl>
                                          </p:spTgt>
                                        </p:tgtEl>
                                        <p:attrNameLst>
                                          <p:attrName>ppt_x</p:attrName>
                                        </p:attrNameLst>
                                      </p:cBhvr>
                                      <p:tavLst>
                                        <p:tav tm="0">
                                          <p:val>
                                            <p:strVal val="#ppt_x"/>
                                          </p:val>
                                        </p:tav>
                                        <p:tav tm="100000">
                                          <p:val>
                                            <p:strVal val="#ppt_x"/>
                                          </p:val>
                                        </p:tav>
                                      </p:tavLst>
                                    </p:anim>
                                    <p:anim calcmode="lin" valueType="num">
                                      <p:cBhvr additive="repl">
                                        <p:cTn id="28" dur="500" fill="hold"/>
                                        <p:tgtEl>
                                          <p:spTgt spid="113">
                                            <p:txEl>
                                              <p:pRg st="0" end="4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以外の探索</a:t>
            </a:r>
            <a:r>
              <a:rPr lang="en-US" sz="4400" strike="noStrike">
                <a:solidFill>
                  <a:srgbClr val="000000"/>
                </a:solidFill>
                <a:latin typeface="Arial"/>
                <a:ea typeface="DejaVu Sans"/>
              </a:rPr>
              <a:t>	</a:t>
            </a:r>
            <a:endParaRPr/>
          </a:p>
        </p:txBody>
      </p:sp>
      <p:sp>
        <p:nvSpPr>
          <p:cNvPr id="115" name="CustomShape 2"/>
          <p:cNvSpPr/>
          <p:nvPr/>
        </p:nvSpPr>
        <p:spPr>
          <a:xfrm>
            <a:off x="576000" y="176904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3200" strike="noStrike">
                <a:solidFill>
                  <a:srgbClr val="000000"/>
                </a:solidFill>
                <a:latin typeface="Arial"/>
                <a:ea typeface="DejaVu Sans"/>
              </a:rPr>
              <a:t>バイナリーサーチ　ソートされたデータで中央の値と検索したい値を比較して探索していくアルゴリズム</a:t>
            </a:r>
            <a:endParaRPr/>
          </a:p>
          <a:p>
            <a:pPr>
              <a:lnSpc>
                <a:spcPct val="100000"/>
              </a:lnSpc>
              <a:buSzPct val="45000"/>
              <a:buFont typeface="StarSymbol"/>
              <a:buChar char="l"/>
            </a:pPr>
            <a:r>
              <a:rPr lang="en-US" sz="3200" strike="noStrike">
                <a:solidFill>
                  <a:srgbClr val="000000"/>
                </a:solidFill>
                <a:latin typeface="Arial"/>
                <a:ea typeface="DejaVu Sans"/>
              </a:rPr>
              <a:t>二分木　根から２つの子をもつデータ構造を探索に利用します</a:t>
            </a:r>
            <a:endParaRPr/>
          </a:p>
          <a:p>
            <a:pPr>
              <a:lnSpc>
                <a:spcPct val="100000"/>
              </a:lnSpc>
              <a:buSzPct val="45000"/>
              <a:buFont typeface="StarSymbol"/>
              <a:buChar char="l"/>
            </a:pPr>
            <a:r>
              <a:rPr lang="en-US" sz="3200" strike="noStrike">
                <a:solidFill>
                  <a:srgbClr val="000000"/>
                </a:solidFill>
                <a:latin typeface="Arial"/>
                <a:ea typeface="DejaVu Sans"/>
              </a:rPr>
              <a:t>ハッシュ法　データからハッシュと呼ばれる値を計算してデータを格納する場所を計算し、その値で探索を行います。</a:t>
            </a:r>
            <a:endParaRPr/>
          </a:p>
          <a:p>
            <a:pPr>
              <a:lnSpc>
                <a:spcPct val="100000"/>
              </a:lnSpc>
            </a:pP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の概要</a:t>
            </a:r>
            <a:endParaRPr/>
          </a:p>
        </p:txBody>
      </p:sp>
      <p:sp>
        <p:nvSpPr>
          <p:cNvPr id="117" name="CustomShape 2"/>
          <p:cNvSpPr/>
          <p:nvPr/>
        </p:nvSpPr>
        <p:spPr>
          <a:xfrm>
            <a:off x="288000" y="165600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3200" strike="noStrike">
                <a:solidFill>
                  <a:srgbClr val="000000"/>
                </a:solidFill>
                <a:latin typeface="Arial"/>
                <a:ea typeface="DejaVu Sans"/>
              </a:rPr>
              <a:t>まず、探索する配列の隣接するキーの最大値を求めます。</a:t>
            </a:r>
            <a:endParaRPr/>
          </a:p>
          <a:p>
            <a:pPr>
              <a:lnSpc>
                <a:spcPct val="100000"/>
              </a:lnSpc>
              <a:buSzPct val="45000"/>
              <a:buFont typeface="StarSymbol"/>
              <a:buChar char="l"/>
            </a:pPr>
            <a:r>
              <a:rPr lang="en-US" sz="3200" strike="noStrike">
                <a:solidFill>
                  <a:srgbClr val="000000"/>
                </a:solidFill>
                <a:latin typeface="Arial"/>
                <a:ea typeface="DejaVu Sans"/>
              </a:rPr>
              <a:t>探索を配列の先頭から開始します</a:t>
            </a:r>
            <a:endParaRPr/>
          </a:p>
          <a:p>
            <a:pPr>
              <a:lnSpc>
                <a:spcPct val="100000"/>
              </a:lnSpc>
              <a:buSzPct val="45000"/>
              <a:buFont typeface="StarSymbol"/>
              <a:buChar char="l"/>
            </a:pPr>
            <a:r>
              <a:rPr lang="en-US" sz="3200" strike="noStrike">
                <a:solidFill>
                  <a:srgbClr val="000000"/>
                </a:solidFill>
                <a:latin typeface="Arial"/>
                <a:ea typeface="DejaVu Sans"/>
              </a:rPr>
              <a:t>現在探索中のキーと目的のキーとの差を計算します。</a:t>
            </a:r>
            <a:endParaRPr/>
          </a:p>
          <a:p>
            <a:pPr>
              <a:lnSpc>
                <a:spcPct val="100000"/>
              </a:lnSpc>
              <a:buSzPct val="45000"/>
              <a:buFont typeface="StarSymbol"/>
              <a:buChar char="l"/>
            </a:pPr>
            <a:r>
              <a:rPr lang="en-US" sz="3200" strike="noStrike">
                <a:solidFill>
                  <a:srgbClr val="000000"/>
                </a:solidFill>
                <a:latin typeface="Arial"/>
                <a:ea typeface="DejaVu Sans"/>
              </a:rPr>
              <a:t>求めた差をキーの差の最大値で割り商を求めます。</a:t>
            </a:r>
            <a:endParaRPr/>
          </a:p>
          <a:p>
            <a:pPr>
              <a:lnSpc>
                <a:spcPct val="100000"/>
              </a:lnSpc>
              <a:buSzPct val="45000"/>
              <a:buFont typeface="StarSymbol"/>
              <a:buChar char="l"/>
            </a:pPr>
            <a:r>
              <a:rPr lang="en-US" sz="3200" strike="noStrike">
                <a:solidFill>
                  <a:srgbClr val="000000"/>
                </a:solidFill>
                <a:latin typeface="Arial"/>
                <a:ea typeface="DejaVu Sans"/>
              </a:rPr>
              <a:t>商が１以上の場合は商の分だけ配列を進みます</a:t>
            </a:r>
            <a:endParaRPr/>
          </a:p>
          <a:p>
            <a:pPr>
              <a:lnSpc>
                <a:spcPct val="100000"/>
              </a:lnSpc>
              <a:buSzPct val="45000"/>
              <a:buFont typeface="StarSymbol"/>
              <a:buChar char="l"/>
            </a:pPr>
            <a:r>
              <a:rPr lang="en-US" sz="3200" strike="noStrike">
                <a:solidFill>
                  <a:srgbClr val="000000"/>
                </a:solidFill>
                <a:latin typeface="Arial"/>
                <a:ea typeface="DejaVu Sans"/>
              </a:rPr>
              <a:t>商が１未満の場合は一つだけ配列を進みます。</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の例</a:t>
            </a:r>
            <a:endParaRPr/>
          </a:p>
        </p:txBody>
      </p:sp>
      <p:sp>
        <p:nvSpPr>
          <p:cNvPr id="119"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2800" strike="noStrike">
                <a:solidFill>
                  <a:srgbClr val="000000"/>
                </a:solidFill>
                <a:latin typeface="Arial"/>
                <a:ea typeface="DejaVu Sans"/>
              </a:rPr>
              <a:t>例えばデータが</a:t>
            </a:r>
            <a:endParaRPr/>
          </a:p>
          <a:p>
            <a:pPr>
              <a:lnSpc>
                <a:spcPct val="100000"/>
              </a:lnSpc>
              <a:buSzPct val="45000"/>
              <a:buFont typeface="StarSymbol"/>
              <a:buChar char="l"/>
            </a:pPr>
            <a:r>
              <a:rPr lang="en-US" sz="2800" strike="noStrike">
                <a:solidFill>
                  <a:srgbClr val="000000"/>
                </a:solidFill>
                <a:latin typeface="Arial"/>
                <a:ea typeface="DejaVu Sans"/>
              </a:rPr>
              <a:t>1,4,10,20,25,31,45,57,89,96,111,121,143,150</a:t>
            </a:r>
            <a:endParaRPr/>
          </a:p>
          <a:p>
            <a:pPr>
              <a:lnSpc>
                <a:spcPct val="100000"/>
              </a:lnSpc>
              <a:buSzPct val="45000"/>
              <a:buFont typeface="StarSymbol"/>
              <a:buChar char="l"/>
            </a:pPr>
            <a:r>
              <a:rPr lang="en-US" sz="2800" strike="noStrike">
                <a:solidFill>
                  <a:srgbClr val="000000"/>
                </a:solidFill>
                <a:latin typeface="Arial"/>
                <a:ea typeface="DejaVu Sans"/>
              </a:rPr>
              <a:t>だと並んでいるとします。</a:t>
            </a:r>
            <a:endParaRPr/>
          </a:p>
          <a:p>
            <a:pPr>
              <a:lnSpc>
                <a:spcPct val="100000"/>
              </a:lnSpc>
              <a:buSzPct val="45000"/>
              <a:buFont typeface="StarSymbol"/>
              <a:buChar char="l"/>
            </a:pPr>
            <a:r>
              <a:rPr lang="en-US" sz="2800" strike="noStrike">
                <a:solidFill>
                  <a:srgbClr val="000000"/>
                </a:solidFill>
                <a:latin typeface="Arial"/>
                <a:ea typeface="DejaVu Sans"/>
              </a:rPr>
              <a:t>この時隣接するデータのキーの差の最大値は</a:t>
            </a:r>
            <a:r>
              <a:rPr lang="en-US" sz="2800" strike="noStrike">
                <a:solidFill>
                  <a:srgbClr val="000000"/>
                </a:solidFill>
                <a:latin typeface="Arial"/>
                <a:ea typeface="DejaVu Sans"/>
              </a:rPr>
              <a:t>57,89</a:t>
            </a:r>
            <a:r>
              <a:rPr lang="en-US" sz="2800" strike="noStrike">
                <a:solidFill>
                  <a:srgbClr val="000000"/>
                </a:solidFill>
                <a:latin typeface="Arial"/>
                <a:ea typeface="DejaVu Sans"/>
              </a:rPr>
              <a:t>の間の</a:t>
            </a:r>
            <a:r>
              <a:rPr lang="en-US" sz="2800" strike="noStrike">
                <a:solidFill>
                  <a:srgbClr val="000000"/>
                </a:solidFill>
                <a:latin typeface="Arial"/>
                <a:ea typeface="DejaVu Sans"/>
              </a:rPr>
              <a:t>32</a:t>
            </a:r>
            <a:r>
              <a:rPr lang="en-US" sz="2800" strike="noStrike">
                <a:solidFill>
                  <a:srgbClr val="000000"/>
                </a:solidFill>
                <a:latin typeface="Arial"/>
                <a:ea typeface="DejaVu Sans"/>
              </a:rPr>
              <a:t>です。</a:t>
            </a:r>
            <a:endParaRPr/>
          </a:p>
          <a:p>
            <a:pPr>
              <a:lnSpc>
                <a:spcPct val="100000"/>
              </a:lnSpc>
              <a:buSzPct val="45000"/>
              <a:buFont typeface="StarSymbol"/>
              <a:buChar char="l"/>
            </a:pPr>
            <a:r>
              <a:rPr lang="en-US" sz="2800" strike="noStrike">
                <a:solidFill>
                  <a:srgbClr val="000000"/>
                </a:solidFill>
                <a:latin typeface="Arial"/>
                <a:ea typeface="DejaVu Sans"/>
              </a:rPr>
              <a:t>さて、探索するデータが</a:t>
            </a:r>
            <a:r>
              <a:rPr lang="en-US" sz="2800" strike="noStrike">
                <a:solidFill>
                  <a:srgbClr val="000000"/>
                </a:solidFill>
                <a:latin typeface="Arial"/>
                <a:ea typeface="DejaVu Sans"/>
              </a:rPr>
              <a:t>111</a:t>
            </a:r>
            <a:r>
              <a:rPr lang="en-US" sz="2800" strike="noStrike">
                <a:solidFill>
                  <a:srgbClr val="000000"/>
                </a:solidFill>
                <a:latin typeface="Arial"/>
                <a:ea typeface="DejaVu Sans"/>
              </a:rPr>
              <a:t>だとします。一番はじめのデータが１だからデータの差は</a:t>
            </a:r>
            <a:r>
              <a:rPr lang="en-US" sz="2800" strike="noStrike">
                <a:solidFill>
                  <a:srgbClr val="000000"/>
                </a:solidFill>
                <a:latin typeface="Arial"/>
                <a:ea typeface="DejaVu Sans"/>
              </a:rPr>
              <a:t>111-1</a:t>
            </a:r>
            <a:r>
              <a:rPr lang="en-US" sz="2800" strike="noStrike">
                <a:solidFill>
                  <a:srgbClr val="000000"/>
                </a:solidFill>
                <a:latin typeface="Arial"/>
                <a:ea typeface="DejaVu Sans"/>
              </a:rPr>
              <a:t>で</a:t>
            </a:r>
            <a:r>
              <a:rPr lang="en-US" sz="2800" strike="noStrike">
                <a:solidFill>
                  <a:srgbClr val="000000"/>
                </a:solidFill>
                <a:latin typeface="Arial"/>
                <a:ea typeface="DejaVu Sans"/>
              </a:rPr>
              <a:t>110</a:t>
            </a:r>
            <a:r>
              <a:rPr lang="en-US" sz="2800" strike="noStrike">
                <a:solidFill>
                  <a:srgbClr val="000000"/>
                </a:solidFill>
                <a:latin typeface="Arial"/>
                <a:ea typeface="DejaVu Sans"/>
              </a:rPr>
              <a:t>です。</a:t>
            </a:r>
            <a:r>
              <a:rPr lang="en-US" sz="2800" strike="noStrike">
                <a:solidFill>
                  <a:srgbClr val="000000"/>
                </a:solidFill>
                <a:latin typeface="Arial"/>
                <a:ea typeface="DejaVu Sans"/>
              </a:rPr>
              <a:t>110/32</a:t>
            </a:r>
            <a:r>
              <a:rPr lang="en-US" sz="2800" strike="noStrike">
                <a:solidFill>
                  <a:srgbClr val="000000"/>
                </a:solidFill>
                <a:latin typeface="Arial"/>
                <a:ea typeface="DejaVu Sans"/>
              </a:rPr>
              <a:t>の商は</a:t>
            </a:r>
            <a:r>
              <a:rPr lang="en-US" sz="2800" strike="noStrike">
                <a:solidFill>
                  <a:srgbClr val="000000"/>
                </a:solidFill>
                <a:latin typeface="Arial"/>
                <a:ea typeface="DejaVu Sans"/>
              </a:rPr>
              <a:t>3</a:t>
            </a:r>
            <a:r>
              <a:rPr lang="en-US" sz="2800" strike="noStrike">
                <a:solidFill>
                  <a:srgbClr val="000000"/>
                </a:solidFill>
                <a:latin typeface="Arial"/>
                <a:ea typeface="DejaVu Sans"/>
              </a:rPr>
              <a:t>だから３進んで</a:t>
            </a:r>
            <a:r>
              <a:rPr lang="en-US" sz="2800" strike="noStrike">
                <a:solidFill>
                  <a:srgbClr val="000000"/>
                </a:solidFill>
                <a:latin typeface="Arial"/>
                <a:ea typeface="DejaVu Sans"/>
              </a:rPr>
              <a:t>20</a:t>
            </a:r>
            <a:r>
              <a:rPr lang="en-US" sz="2800" strike="noStrike">
                <a:solidFill>
                  <a:srgbClr val="000000"/>
                </a:solidFill>
                <a:latin typeface="Arial"/>
                <a:ea typeface="DejaVu Sans"/>
              </a:rPr>
              <a:t>に行きます。次のキーの差は</a:t>
            </a:r>
            <a:r>
              <a:rPr lang="en-US" sz="2800" strike="noStrike">
                <a:solidFill>
                  <a:srgbClr val="000000"/>
                </a:solidFill>
                <a:latin typeface="Arial"/>
                <a:ea typeface="DejaVu Sans"/>
              </a:rPr>
              <a:t>110-20</a:t>
            </a:r>
            <a:r>
              <a:rPr lang="en-US" sz="2800" strike="noStrike">
                <a:solidFill>
                  <a:srgbClr val="000000"/>
                </a:solidFill>
                <a:latin typeface="Arial"/>
                <a:ea typeface="DejaVu Sans"/>
              </a:rPr>
              <a:t>で</a:t>
            </a:r>
            <a:r>
              <a:rPr lang="en-US" sz="2800" strike="noStrike">
                <a:solidFill>
                  <a:srgbClr val="000000"/>
                </a:solidFill>
                <a:latin typeface="Arial"/>
                <a:ea typeface="DejaVu Sans"/>
              </a:rPr>
              <a:t>90</a:t>
            </a:r>
            <a:r>
              <a:rPr lang="en-US" sz="2800" strike="noStrike">
                <a:solidFill>
                  <a:srgbClr val="000000"/>
                </a:solidFill>
                <a:latin typeface="Arial"/>
                <a:ea typeface="DejaVu Sans"/>
              </a:rPr>
              <a:t>なので、</a:t>
            </a:r>
            <a:r>
              <a:rPr lang="en-US" sz="2800" strike="noStrike">
                <a:solidFill>
                  <a:srgbClr val="000000"/>
                </a:solidFill>
                <a:latin typeface="Arial"/>
                <a:ea typeface="DejaVu Sans"/>
              </a:rPr>
              <a:t>90/32</a:t>
            </a:r>
            <a:r>
              <a:rPr lang="en-US" sz="2800" strike="noStrike">
                <a:solidFill>
                  <a:srgbClr val="000000"/>
                </a:solidFill>
                <a:latin typeface="Arial"/>
                <a:ea typeface="DejaVu Sans"/>
              </a:rPr>
              <a:t>の商の２すすんで３１行きます。</a:t>
            </a:r>
            <a:r>
              <a:rPr lang="en-US" sz="2800" strike="noStrike">
                <a:solidFill>
                  <a:srgbClr val="000000"/>
                </a:solidFill>
                <a:latin typeface="Arial"/>
                <a:ea typeface="DejaVu Sans"/>
              </a:rPr>
              <a:t>111-31</a:t>
            </a:r>
            <a:r>
              <a:rPr lang="en-US" sz="2800" strike="noStrike">
                <a:solidFill>
                  <a:srgbClr val="000000"/>
                </a:solidFill>
                <a:latin typeface="Arial"/>
                <a:ea typeface="DejaVu Sans"/>
              </a:rPr>
              <a:t>は</a:t>
            </a:r>
            <a:r>
              <a:rPr lang="en-US" sz="2800" strike="noStrike">
                <a:solidFill>
                  <a:srgbClr val="000000"/>
                </a:solidFill>
                <a:latin typeface="Arial"/>
                <a:ea typeface="DejaVu Sans"/>
              </a:rPr>
              <a:t>80</a:t>
            </a:r>
            <a:r>
              <a:rPr lang="en-US" sz="2800" strike="noStrike">
                <a:solidFill>
                  <a:srgbClr val="000000"/>
                </a:solidFill>
                <a:latin typeface="Arial"/>
                <a:ea typeface="DejaVu Sans"/>
              </a:rPr>
              <a:t>だから</a:t>
            </a:r>
            <a:r>
              <a:rPr lang="en-US" sz="2800" strike="noStrike">
                <a:solidFill>
                  <a:srgbClr val="000000"/>
                </a:solidFill>
                <a:latin typeface="Arial"/>
                <a:ea typeface="DejaVu Sans"/>
              </a:rPr>
              <a:t>80/32</a:t>
            </a:r>
            <a:r>
              <a:rPr lang="en-US" sz="2800" strike="noStrike">
                <a:solidFill>
                  <a:srgbClr val="000000"/>
                </a:solidFill>
                <a:latin typeface="Arial"/>
                <a:ea typeface="DejaVu Sans"/>
              </a:rPr>
              <a:t>の商の２だけ進み、５７に進みます。</a:t>
            </a:r>
            <a:r>
              <a:rPr lang="en-US" sz="2800" strike="noStrike">
                <a:solidFill>
                  <a:srgbClr val="000000"/>
                </a:solidFill>
                <a:latin typeface="Arial"/>
                <a:ea typeface="DejaVu Sans"/>
              </a:rPr>
              <a:t>111-57</a:t>
            </a:r>
            <a:r>
              <a:rPr lang="en-US" sz="2800" strike="noStrike">
                <a:solidFill>
                  <a:srgbClr val="000000"/>
                </a:solidFill>
                <a:latin typeface="Arial"/>
                <a:ea typeface="DejaVu Sans"/>
              </a:rPr>
              <a:t>は</a:t>
            </a:r>
            <a:r>
              <a:rPr lang="en-US" sz="2800" strike="noStrike">
                <a:solidFill>
                  <a:srgbClr val="000000"/>
                </a:solidFill>
                <a:latin typeface="Arial"/>
                <a:ea typeface="DejaVu Sans"/>
              </a:rPr>
              <a:t>54</a:t>
            </a:r>
            <a:r>
              <a:rPr lang="en-US" sz="2800" strike="noStrike">
                <a:solidFill>
                  <a:srgbClr val="000000"/>
                </a:solidFill>
                <a:latin typeface="Arial"/>
                <a:ea typeface="DejaVu Sans"/>
              </a:rPr>
              <a:t>だから</a:t>
            </a:r>
            <a:r>
              <a:rPr lang="en-US" sz="2800" strike="noStrike">
                <a:solidFill>
                  <a:srgbClr val="000000"/>
                </a:solidFill>
                <a:latin typeface="Arial"/>
                <a:ea typeface="DejaVu Sans"/>
              </a:rPr>
              <a:t>54/32</a:t>
            </a:r>
            <a:r>
              <a:rPr lang="en-US" sz="2800" strike="noStrike">
                <a:solidFill>
                  <a:srgbClr val="000000"/>
                </a:solidFill>
                <a:latin typeface="Arial"/>
                <a:ea typeface="DejaVu Sans"/>
              </a:rPr>
              <a:t>の商の１進み</a:t>
            </a:r>
            <a:r>
              <a:rPr lang="en-US" sz="2800" strike="noStrike">
                <a:solidFill>
                  <a:srgbClr val="000000"/>
                </a:solidFill>
                <a:latin typeface="Arial"/>
                <a:ea typeface="DejaVu Sans"/>
              </a:rPr>
              <a:t>89</a:t>
            </a:r>
            <a:r>
              <a:rPr lang="en-US" sz="2800" strike="noStrike">
                <a:solidFill>
                  <a:srgbClr val="000000"/>
                </a:solidFill>
                <a:latin typeface="Arial"/>
                <a:ea typeface="DejaVu Sans"/>
              </a:rPr>
              <a:t>に進みます。残りは１１１とのデータの差が３２で割ると商が１以下だからひとつずつ進みます。こうして、効率よくデータ点を探索することができます。</a:t>
            </a:r>
            <a:endParaRPr/>
          </a:p>
          <a:p>
            <a:pPr>
              <a:lnSpc>
                <a:spcPct val="100000"/>
              </a:lnSpc>
            </a:pPr>
            <a:endParaRPr/>
          </a:p>
          <a:p>
            <a:pPr>
              <a:lnSpc>
                <a:spcPct val="100000"/>
              </a:lnSpc>
            </a:pP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のメリット（特にバイナリサーチとの比較として）</a:t>
            </a:r>
            <a:endParaRPr/>
          </a:p>
        </p:txBody>
      </p:sp>
      <p:sp>
        <p:nvSpPr>
          <p:cNvPr id="121"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3200" strike="noStrike">
                <a:solidFill>
                  <a:srgbClr val="000000"/>
                </a:solidFill>
                <a:latin typeface="Arial"/>
                <a:ea typeface="DejaVu Sans"/>
              </a:rPr>
              <a:t>逆行がありません</a:t>
            </a:r>
            <a:endParaRPr/>
          </a:p>
          <a:p>
            <a:pPr>
              <a:lnSpc>
                <a:spcPct val="100000"/>
              </a:lnSpc>
              <a:buSzPct val="45000"/>
              <a:buFont typeface="StarSymbol"/>
              <a:buChar char="l"/>
            </a:pPr>
            <a:r>
              <a:rPr lang="en-US" sz="3200" strike="noStrike">
                <a:solidFill>
                  <a:srgbClr val="000000"/>
                </a:solidFill>
                <a:latin typeface="Arial"/>
                <a:ea typeface="DejaVu Sans"/>
              </a:rPr>
              <a:t>データの終了点を知っている必要がありません。</a:t>
            </a:r>
            <a:endParaRPr/>
          </a:p>
          <a:p>
            <a:pPr>
              <a:lnSpc>
                <a:spcPct val="100000"/>
              </a:lnSpc>
              <a:buSzPct val="45000"/>
              <a:buFont typeface="StarSymbol"/>
              <a:buChar char="l"/>
            </a:pPr>
            <a:r>
              <a:rPr lang="en-US" sz="3200" strike="noStrike">
                <a:solidFill>
                  <a:srgbClr val="000000"/>
                </a:solidFill>
                <a:latin typeface="Arial"/>
                <a:ea typeface="DejaVu Sans"/>
              </a:rPr>
              <a:t>データは”整っている”必要があるが必ずしもソートされている必要がありません。</a:t>
            </a:r>
            <a:endParaRPr/>
          </a:p>
          <a:p>
            <a:pPr>
              <a:lnSpc>
                <a:spcPct val="100000"/>
              </a:lnSpc>
              <a:buSzPct val="45000"/>
              <a:buFont typeface="StarSymbol"/>
              <a:buChar char="l"/>
            </a:pPr>
            <a:r>
              <a:rPr lang="en-US" sz="3200" strike="noStrike">
                <a:solidFill>
                  <a:srgbClr val="000000"/>
                </a:solidFill>
                <a:latin typeface="Arial"/>
                <a:ea typeface="DejaVu Sans"/>
              </a:rPr>
              <a:t>データが整っていればバイナリサーチとほぼ同等の速さが得られます。</a:t>
            </a:r>
            <a:endParaRPr/>
          </a:p>
          <a:p>
            <a:pPr>
              <a:lnSpc>
                <a:spcPct val="100000"/>
              </a:lnSpc>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の短所</a:t>
            </a:r>
            <a:r>
              <a:rPr lang="en-US" sz="4400" strike="noStrike">
                <a:solidFill>
                  <a:srgbClr val="000000"/>
                </a:solidFill>
                <a:latin typeface="Arial"/>
                <a:ea typeface="DejaVu Sans"/>
              </a:rPr>
              <a:t>	</a:t>
            </a:r>
            <a:endParaRPr/>
          </a:p>
        </p:txBody>
      </p:sp>
      <p:sp>
        <p:nvSpPr>
          <p:cNvPr id="123"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3200" strike="noStrike">
                <a:solidFill>
                  <a:srgbClr val="000000"/>
                </a:solidFill>
                <a:latin typeface="Arial"/>
                <a:ea typeface="DejaVu Sans"/>
              </a:rPr>
              <a:t>あらかじめ隣接するノードのキーの値の差の最大値を知っておく必要があります。</a:t>
            </a:r>
            <a:endParaRPr/>
          </a:p>
          <a:p>
            <a:pPr>
              <a:lnSpc>
                <a:spcPct val="100000"/>
              </a:lnSpc>
              <a:buSzPct val="45000"/>
              <a:buFont typeface="StarSymbol"/>
              <a:buChar char="l"/>
            </a:pPr>
            <a:r>
              <a:rPr lang="en-US" sz="3200" strike="noStrike">
                <a:solidFill>
                  <a:srgbClr val="000000"/>
                </a:solidFill>
                <a:latin typeface="Arial"/>
                <a:ea typeface="DejaVu Sans"/>
              </a:rPr>
              <a:t>データの形状によっては効率的に探索できない場合があります。（隣接するノードのキーの値の差がひとつだけ大きい場合などに起こりえます。</a:t>
            </a:r>
            <a:r>
              <a:rPr lang="en-US" sz="3200" strike="noStrike">
                <a:solidFill>
                  <a:srgbClr val="000000"/>
                </a:solidFill>
                <a:latin typeface="Arial"/>
                <a:ea typeface="DejaVu Sans"/>
              </a:rPr>
              <a:t>)</a:t>
            </a:r>
            <a:endParaRPr/>
          </a:p>
          <a:p>
            <a:pPr>
              <a:lnSpc>
                <a:spcPct val="100000"/>
              </a:lnSpc>
            </a:pPr>
            <a:endParaRPr/>
          </a:p>
          <a:p>
            <a:pPr>
              <a:lnSpc>
                <a:spcPct val="100000"/>
              </a:lnSpc>
            </a:pPr>
            <a:endParaRPr/>
          </a:p>
          <a:p>
            <a:pPr>
              <a:lnSpc>
                <a:spcPct val="100000"/>
              </a:lnSpc>
            </a:pP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Kangaroo Method</a:t>
            </a:r>
            <a:r>
              <a:rPr lang="en-US" sz="4400" strike="noStrike">
                <a:solidFill>
                  <a:srgbClr val="000000"/>
                </a:solidFill>
                <a:latin typeface="Arial"/>
                <a:ea typeface="DejaVu Sans"/>
              </a:rPr>
              <a:t>の応用</a:t>
            </a:r>
            <a:r>
              <a:rPr lang="en-US" sz="4400" strike="noStrike">
                <a:solidFill>
                  <a:srgbClr val="000000"/>
                </a:solidFill>
                <a:latin typeface="Arial"/>
                <a:ea typeface="DejaVu Sans"/>
              </a:rPr>
              <a:t>1</a:t>
            </a:r>
            <a:endParaRPr/>
          </a:p>
        </p:txBody>
      </p:sp>
      <p:sp>
        <p:nvSpPr>
          <p:cNvPr id="125"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3200" strike="noStrike">
                <a:solidFill>
                  <a:srgbClr val="000000"/>
                </a:solidFill>
                <a:latin typeface="Arial"/>
                <a:ea typeface="DejaVu Sans"/>
              </a:rPr>
              <a:t>もともと</a:t>
            </a:r>
            <a:r>
              <a:rPr lang="en-US" sz="3200" strike="noStrike">
                <a:solidFill>
                  <a:srgbClr val="000000"/>
                </a:solidFill>
                <a:latin typeface="Arial"/>
                <a:ea typeface="DejaVu Sans"/>
              </a:rPr>
              <a:t>Frog Method</a:t>
            </a:r>
            <a:r>
              <a:rPr lang="en-US" sz="3200" strike="noStrike">
                <a:solidFill>
                  <a:srgbClr val="000000"/>
                </a:solidFill>
                <a:latin typeface="Arial"/>
                <a:ea typeface="DejaVu Sans"/>
              </a:rPr>
              <a:t>は筆者が画像処理アルゴリズムのために作ったものです。</a:t>
            </a:r>
            <a:endParaRPr/>
          </a:p>
          <a:p>
            <a:pPr>
              <a:lnSpc>
                <a:spcPct val="100000"/>
              </a:lnSpc>
              <a:buSzPct val="45000"/>
              <a:buFont typeface="StarSymbol"/>
              <a:buChar char="l"/>
            </a:pPr>
            <a:r>
              <a:rPr lang="en-US" sz="3200" strike="noStrike">
                <a:solidFill>
                  <a:srgbClr val="000000"/>
                </a:solidFill>
                <a:latin typeface="Arial"/>
                <a:ea typeface="DejaVu Sans"/>
              </a:rPr>
              <a:t>多角形とさまざまな図形との交点を求めるのに使うことができます。</a:t>
            </a:r>
            <a:endParaRPr/>
          </a:p>
          <a:p>
            <a:pPr>
              <a:lnSpc>
                <a:spcPct val="100000"/>
              </a:lnSpc>
              <a:buSzPct val="45000"/>
              <a:buFont typeface="StarSymbol"/>
              <a:buChar char="l"/>
            </a:pPr>
            <a:r>
              <a:rPr lang="en-US" sz="3200" strike="noStrike">
                <a:solidFill>
                  <a:srgbClr val="000000"/>
                </a:solidFill>
                <a:latin typeface="Arial"/>
                <a:ea typeface="DejaVu Sans"/>
              </a:rPr>
              <a:t>具体例として、円と直線の交点を求めてみます。</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en-US" sz="4400" strike="noStrike">
                <a:solidFill>
                  <a:srgbClr val="000000"/>
                </a:solidFill>
                <a:latin typeface="Arial"/>
                <a:ea typeface="DejaVu Sans"/>
              </a:rPr>
              <a:t>終わりです</a:t>
            </a:r>
            <a:r>
              <a:rPr lang="en-US" sz="4400" strike="noStrike">
                <a:solidFill>
                  <a:srgbClr val="000000"/>
                </a:solidFill>
                <a:latin typeface="Arial"/>
                <a:ea typeface="DejaVu Sans"/>
              </a:rPr>
              <a:t>	</a:t>
            </a:r>
            <a:endParaRPr/>
          </a:p>
        </p:txBody>
      </p:sp>
      <p:sp>
        <p:nvSpPr>
          <p:cNvPr id="127"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a:lnSpc>
                <a:spcPct val="100000"/>
              </a:lnSpc>
              <a:buSzPct val="45000"/>
              <a:buFont typeface="StarSymbol"/>
              <a:buChar char="l"/>
            </a:pPr>
            <a:r>
              <a:rPr lang="en-US" sz="3200" strike="noStrike">
                <a:solidFill>
                  <a:srgbClr val="000000"/>
                </a:solidFill>
                <a:latin typeface="Arial"/>
                <a:ea typeface="DejaVu Sans"/>
              </a:rPr>
              <a:t>ご清聴ありがとうございました。</a:t>
            </a:r>
            <a:endParaRPr/>
          </a:p>
          <a:p>
            <a:pPr>
              <a:lnSpc>
                <a:spcPct val="100000"/>
              </a:lnSpc>
              <a:buSzPct val="45000"/>
              <a:buFont typeface="StarSymbol"/>
              <a:buChar char="l"/>
            </a:pPr>
            <a:r>
              <a:rPr lang="en-US" sz="3200" strike="noStrike">
                <a:solidFill>
                  <a:srgbClr val="000000"/>
                </a:solidFill>
                <a:latin typeface="Arial"/>
                <a:ea typeface="DejaVu Sans"/>
              </a:rPr>
              <a:t>できればホームページの方もご覧ください</a:t>
            </a:r>
            <a:endParaRPr/>
          </a:p>
          <a:p>
            <a:pPr>
              <a:lnSpc>
                <a:spcPct val="100000"/>
              </a:lnSpc>
            </a:pPr>
            <a:r>
              <a:rPr lang="en-US" sz="3200" strike="noStrike">
                <a:solidFill>
                  <a:srgbClr val="000000"/>
                </a:solidFill>
                <a:latin typeface="Arial"/>
                <a:ea typeface="DejaVu Sans"/>
              </a:rPr>
              <a:t>http://sumomonga.at-ninja.jp/reseach/kangaroo/download.html</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4</TotalTime>
  <Application>LibreOffice/4.4.6.3$Linux_X86_64 LibreOffice_project/40m0$Build-3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2016-09-13T19:24:46Z</dcterms:created>
  <dc:language>ja-JP</dc:language>
  <dcterms:modified xsi:type="dcterms:W3CDTF">2016-09-20T20:35:23Z</dcterms:modified>
  <cp:revision>5</cp:revision>
</cp:coreProperties>
</file>